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3" r:id="rId14"/>
    <p:sldId id="268" r:id="rId15"/>
    <p:sldId id="269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0EF9-FDC0-46CA-851A-E99E52E5B757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83938-ACF0-4818-8573-33888122436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3839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35850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3835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654191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3750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744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453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14491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835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9445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14736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50301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90423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901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7204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83938-ACF0-4818-8573-33888122436F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753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8150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7630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1413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2753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0472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52022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5342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9545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807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000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756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035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919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52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56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5881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6C67B-D988-4E2C-A036-65FB9002CEDE}" type="datetimeFigureOut">
              <a:rPr lang="en-ZA" smtClean="0"/>
              <a:t>2019/05/19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DB4539-4433-4034-94C4-625D2004F54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399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1574"/>
            <a:ext cx="7766936" cy="1646302"/>
          </a:xfrm>
        </p:spPr>
        <p:txBody>
          <a:bodyPr/>
          <a:lstStyle/>
          <a:p>
            <a:r>
              <a:rPr lang="en-ZA" dirty="0" smtClean="0"/>
              <a:t>13</a:t>
            </a:r>
            <a:r>
              <a:rPr lang="en-ZA" baseline="30000" dirty="0" smtClean="0"/>
              <a:t>TH</a:t>
            </a:r>
            <a:r>
              <a:rPr lang="en-ZA" dirty="0" smtClean="0"/>
              <a:t> SAAEA CONFERENCE 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80305"/>
          </a:xfrm>
        </p:spPr>
        <p:txBody>
          <a:bodyPr>
            <a:normAutofit/>
          </a:bodyPr>
          <a:lstStyle/>
          <a:p>
            <a:r>
              <a:rPr lang="en-ZA" dirty="0" smtClean="0"/>
              <a:t>GABORONE, BOTSWANA 2019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8733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SB Assessment Tools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K. </a:t>
            </a:r>
            <a:r>
              <a:rPr lang="en-ZA" dirty="0" err="1" smtClean="0"/>
              <a:t>Kisano</a:t>
            </a:r>
            <a:r>
              <a:rPr lang="en-ZA" dirty="0" smtClean="0"/>
              <a:t> and S. </a:t>
            </a:r>
            <a:r>
              <a:rPr lang="en-ZA" dirty="0" err="1" smtClean="0"/>
              <a:t>Byabato</a:t>
            </a:r>
            <a:r>
              <a:rPr lang="en-ZA" dirty="0" smtClean="0"/>
              <a:t>, 2014.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060114"/>
              </p:ext>
            </p:extLst>
          </p:nvPr>
        </p:nvGraphicFramePr>
        <p:xfrm>
          <a:off x="2272936" y="2846418"/>
          <a:ext cx="7132320" cy="3671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6160">
                  <a:extLst>
                    <a:ext uri="{9D8B030D-6E8A-4147-A177-3AD203B41FA5}">
                      <a16:colId xmlns:a16="http://schemas.microsoft.com/office/drawing/2014/main" val="911776417"/>
                    </a:ext>
                  </a:extLst>
                </a:gridCol>
                <a:gridCol w="3566160">
                  <a:extLst>
                    <a:ext uri="{9D8B030D-6E8A-4147-A177-3AD203B41FA5}">
                      <a16:colId xmlns:a16="http://schemas.microsoft.com/office/drawing/2014/main" val="1032867657"/>
                    </a:ext>
                  </a:extLst>
                </a:gridCol>
              </a:tblGrid>
              <a:tr h="283501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ASSESSMENT TOOL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COMPETENCIES ASSESSED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3740662"/>
                  </a:ext>
                </a:extLst>
              </a:tr>
              <a:tr h="338844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Tests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Debates</a:t>
                      </a:r>
                      <a:endParaRPr lang="en-ZA" sz="1100" dirty="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Project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Worksheets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Practical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Take home assignments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Investigations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Research assignments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Ratings and rubrics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Mark student’s notes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Take attendance before teaching and use it as part of assessment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Communication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Numeracy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Creativity and critical thinking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Technology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Interpersonal competencies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Self-learning/Independent learning skills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1118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9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-27709"/>
            <a:ext cx="6781800" cy="1600200"/>
          </a:xfrm>
        </p:spPr>
        <p:txBody>
          <a:bodyPr/>
          <a:lstStyle/>
          <a:p>
            <a:pPr algn="ctr"/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524000"/>
            <a:ext cx="8763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This is a qualitative desktop study.</a:t>
            </a:r>
          </a:p>
          <a:p>
            <a:r>
              <a:rPr lang="en-US" dirty="0" smtClean="0"/>
              <a:t>Materials such as reports, working papers, journal articles, policies, strategic documents from ministries of education and country reports were thoroughly reviewed</a:t>
            </a:r>
            <a:r>
              <a:rPr lang="en-US" dirty="0" smtClean="0"/>
              <a:t>. International publications also contributed immensely. </a:t>
            </a:r>
            <a:endParaRPr lang="en-US" dirty="0" smtClean="0"/>
          </a:p>
          <a:p>
            <a:r>
              <a:rPr lang="en-US" dirty="0" smtClean="0"/>
              <a:t>Those that addressed SBA/CBA/CBC generally were chosen. </a:t>
            </a:r>
          </a:p>
          <a:p>
            <a:r>
              <a:rPr lang="en-US" dirty="0" smtClean="0"/>
              <a:t>The review involved Content analysis of all the documents to check for themes about SBA programs which have been proven to bring positive impact on learners performance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FINDINGS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ZA" dirty="0" smtClean="0"/>
              <a:t> Assessment is not an end by itself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Summative and Formative cultures both significant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A growing recognition for Competence-based Curriculum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SBA lay platform for learning soft skills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Effective quality assurance measures improve SBA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292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Status Quo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257370"/>
              </p:ext>
            </p:extLst>
          </p:nvPr>
        </p:nvGraphicFramePr>
        <p:xfrm>
          <a:off x="1489165" y="1763491"/>
          <a:ext cx="6910251" cy="3905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3162">
                  <a:extLst>
                    <a:ext uri="{9D8B030D-6E8A-4147-A177-3AD203B41FA5}">
                      <a16:colId xmlns:a16="http://schemas.microsoft.com/office/drawing/2014/main" val="63960791"/>
                    </a:ext>
                  </a:extLst>
                </a:gridCol>
                <a:gridCol w="2303162">
                  <a:extLst>
                    <a:ext uri="{9D8B030D-6E8A-4147-A177-3AD203B41FA5}">
                      <a16:colId xmlns:a16="http://schemas.microsoft.com/office/drawing/2014/main" val="2142701454"/>
                    </a:ext>
                  </a:extLst>
                </a:gridCol>
                <a:gridCol w="2303927">
                  <a:extLst>
                    <a:ext uri="{9D8B030D-6E8A-4147-A177-3AD203B41FA5}">
                      <a16:colId xmlns:a16="http://schemas.microsoft.com/office/drawing/2014/main" val="3265492679"/>
                    </a:ext>
                  </a:extLst>
                </a:gridCol>
              </a:tblGrid>
              <a:tr h="42156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Subject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Component (SBA)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Moderation (Internal/External)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6607735"/>
                  </a:ext>
                </a:extLst>
              </a:tr>
              <a:tr h="27178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Development Studies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Paper 3 (25%)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None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5532476"/>
                  </a:ext>
                </a:extLst>
              </a:tr>
              <a:tr h="27178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Art and Design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Paper 5 (50%)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Both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8167565"/>
                  </a:ext>
                </a:extLst>
              </a:tr>
              <a:tr h="27178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Design and Technology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Paper 2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Both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6810909"/>
                  </a:ext>
                </a:extLst>
              </a:tr>
              <a:tr h="27178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Physical Education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Paper 2 (60%)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None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8723664"/>
                  </a:ext>
                </a:extLst>
              </a:tr>
              <a:tr h="27178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Computer Studies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Paper 3 (35%)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None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0766442"/>
                  </a:ext>
                </a:extLst>
              </a:tr>
              <a:tr h="27178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Agriculture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Paper 3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None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0191649"/>
                  </a:ext>
                </a:extLst>
              </a:tr>
              <a:tr h="27178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Chemistry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Paper 4 (20%)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Internal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3760855"/>
                  </a:ext>
                </a:extLst>
              </a:tr>
              <a:tr h="27178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Biology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Paper 4 (20%)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Internal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8201842"/>
                  </a:ext>
                </a:extLst>
              </a:tr>
              <a:tr h="27178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Physics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Paper 4 (20%)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Internal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1093048"/>
                  </a:ext>
                </a:extLst>
              </a:tr>
              <a:tr h="27178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Food and Nutrition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Paper 2 (40%)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Both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9583919"/>
                  </a:ext>
                </a:extLst>
              </a:tr>
              <a:tr h="27178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Home Management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Paper 2 (40%)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Both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5815489"/>
                  </a:ext>
                </a:extLst>
              </a:tr>
              <a:tr h="49462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Fashion and Fabrics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Paper 2 (40%)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Both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567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840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Recommendations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ZA" dirty="0" smtClean="0"/>
              <a:t> Both Summative and Formative marks should contribute to final grade in all subjects.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ALL subjects should have a SB assessment component.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Decentralise examination/assessment authority for purposes of standardisation and quality assurance.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Engage independent qualified assessors for various pathways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Proposition for a BGCSE Portfolio:</a:t>
            </a:r>
          </a:p>
          <a:p>
            <a:pPr marL="0" indent="0">
              <a:buNone/>
            </a:pPr>
            <a:r>
              <a:rPr lang="en-ZA" dirty="0" smtClean="0"/>
              <a:t>    1. School based tests; one centrally set by BEC in form 4. </a:t>
            </a:r>
            <a:endParaRPr lang="en-ZA" dirty="0"/>
          </a:p>
          <a:p>
            <a:pPr marL="0" indent="0">
              <a:buNone/>
            </a:pPr>
            <a:r>
              <a:rPr lang="en-ZA" dirty="0" smtClean="0"/>
              <a:t>    2. Group class exercises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3. A project.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639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Statement of Limitation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ZA" dirty="0" smtClean="0"/>
              <a:t> Study does not have primary data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Needs action research to solidify the actual situation on the ground.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More study needed to formulate the best practices for assessing competencies.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5193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Thank you………………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Re a leboga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00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1574"/>
            <a:ext cx="7766936" cy="1646302"/>
          </a:xfrm>
        </p:spPr>
        <p:txBody>
          <a:bodyPr/>
          <a:lstStyle/>
          <a:p>
            <a:r>
              <a:rPr lang="en-ZA" dirty="0" smtClean="0"/>
              <a:t>Adoption of Portfolio Dev, Invoking SBA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80305"/>
          </a:xfrm>
        </p:spPr>
        <p:txBody>
          <a:bodyPr>
            <a:normAutofit/>
          </a:bodyPr>
          <a:lstStyle/>
          <a:p>
            <a:r>
              <a:rPr lang="en-ZA" dirty="0" smtClean="0"/>
              <a:t>Objectives of this study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ZA" dirty="0" smtClean="0"/>
              <a:t>To reflect on the need for Portfolio Dev under CBC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ZA" dirty="0" smtClean="0"/>
              <a:t>To define Portfolio composition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ZA" dirty="0" smtClean="0"/>
              <a:t>Advocate for SBA interfacing external examination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ZA" dirty="0" smtClean="0"/>
              <a:t>Call for more effective quality assurance </a:t>
            </a:r>
            <a:r>
              <a:rPr lang="en-ZA" dirty="0" smtClean="0"/>
              <a:t>measures </a:t>
            </a:r>
            <a:r>
              <a:rPr lang="en-ZA" dirty="0" smtClean="0"/>
              <a:t>under SBA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497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Competence Based Curriculum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P. </a:t>
            </a:r>
            <a:r>
              <a:rPr lang="en-ZA" dirty="0" err="1" smtClean="0"/>
              <a:t>Sahlberg</a:t>
            </a:r>
            <a:r>
              <a:rPr lang="en-ZA" dirty="0" smtClean="0"/>
              <a:t>, 2009.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Curriculum is not a technical document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Serves as a guideline for school improvement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Should be perceived as a process model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337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Competence Based Curriculum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69335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Helen and Ernest, 2016.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Rwanda had to shift from content to CBC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From Knowledge acquisition to Knowledge creation and application</a:t>
            </a:r>
          </a:p>
          <a:p>
            <a:pPr marL="0" indent="0">
              <a:buNone/>
            </a:pPr>
            <a:r>
              <a:rPr lang="en-ZA" dirty="0" smtClean="0"/>
              <a:t>Darling and Hammond, 2012.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There is a growing recognition of potential of CB-education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Focus more on developing capabilities/competencies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782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Multiple Pathways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ZA" dirty="0" smtClean="0"/>
              <a:t> ‘Equity’ should be at the heart of any curriculum Dev.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This increases the number of youth gaining skills and credentials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Jacobson, 2009. Relying on one established educational route is inherently limited.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E. </a:t>
            </a:r>
            <a:r>
              <a:rPr lang="en-ZA" dirty="0" err="1" smtClean="0"/>
              <a:t>Weistein</a:t>
            </a:r>
            <a:r>
              <a:rPr lang="en-ZA" dirty="0" smtClean="0"/>
              <a:t>, 2009. Multiple Pathways leads to a variety of  high-quality postsecondary options.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60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School Based Assessment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O.E.C.D, 2009.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Schools lay the foundation for many social, economic and education outcomes.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Schools are expected to reach out for every student potential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Schools are increasingly judged based on: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1. Learning outcomes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2. Ability to apply knowledge and skills by students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  3. Ability to inculcate soft skills to learners.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796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Summative and Formative Assessment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err="1" smtClean="0"/>
              <a:t>Birenbaum</a:t>
            </a:r>
            <a:r>
              <a:rPr lang="en-ZA" dirty="0" smtClean="0"/>
              <a:t> et al, 2006. Testing culture and Assessment culture are both significant.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Testing culture focusses more on the end results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They are summative in nature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Administered as assessment of learning.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Administered before or after major events </a:t>
            </a:r>
            <a:r>
              <a:rPr lang="en-ZA" dirty="0" err="1" smtClean="0"/>
              <a:t>eg</a:t>
            </a:r>
            <a:r>
              <a:rPr lang="en-ZA" dirty="0" smtClean="0"/>
              <a:t> University entry tests (Becker, 2010)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7615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Summative and Formative Assessment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ZA" dirty="0" smtClean="0"/>
              <a:t> Formative assessment has a view of improving teaching and learning.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Focusses on assessment for learning and assessment as learning.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Emphasis is on what students can do as opposed to what they know. (</a:t>
            </a:r>
            <a:r>
              <a:rPr lang="en-ZA" dirty="0" err="1" smtClean="0"/>
              <a:t>Lachat</a:t>
            </a:r>
            <a:r>
              <a:rPr lang="en-ZA" dirty="0" smtClean="0"/>
              <a:t>, 1999).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1970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Objectives of SBA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err="1" smtClean="0"/>
              <a:t>Kapambwe</a:t>
            </a:r>
            <a:r>
              <a:rPr lang="en-ZA" dirty="0" smtClean="0"/>
              <a:t>, 2010.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 smtClean="0"/>
              <a:t> To improve the quality of teaching and learning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Establishing a regular system of managing performance marks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All aspects of education and training are taken into account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ZA" dirty="0"/>
              <a:t> </a:t>
            </a:r>
            <a:r>
              <a:rPr lang="en-ZA" dirty="0" smtClean="0"/>
              <a:t>SBA provide platform for learners to demonstrate knowledge.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714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</TotalTime>
  <Words>814</Words>
  <Application>Microsoft Office PowerPoint</Application>
  <PresentationFormat>Widescreen</PresentationFormat>
  <Paragraphs>151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Facet</vt:lpstr>
      <vt:lpstr>13TH SAAEA CONFERENCE </vt:lpstr>
      <vt:lpstr>Adoption of Portfolio Dev, Invoking SBA </vt:lpstr>
      <vt:lpstr>Competence Based Curriculum</vt:lpstr>
      <vt:lpstr>Competence Based Curriculum</vt:lpstr>
      <vt:lpstr>Multiple Pathways</vt:lpstr>
      <vt:lpstr>School Based Assessment</vt:lpstr>
      <vt:lpstr>Summative and Formative Assessment</vt:lpstr>
      <vt:lpstr>Summative and Formative Assessment</vt:lpstr>
      <vt:lpstr>Objectives of SBA</vt:lpstr>
      <vt:lpstr>SB Assessment Tools</vt:lpstr>
      <vt:lpstr>Methodology </vt:lpstr>
      <vt:lpstr>FINDINGS</vt:lpstr>
      <vt:lpstr>Status Quo</vt:lpstr>
      <vt:lpstr>Recommendations</vt:lpstr>
      <vt:lpstr>Statement of Limitation</vt:lpstr>
      <vt:lpstr>Thank you………………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13TH SAAEA CONFERENCE</dc:title>
  <dc:creator>HP</dc:creator>
  <cp:lastModifiedBy>HP</cp:lastModifiedBy>
  <cp:revision>23</cp:revision>
  <dcterms:created xsi:type="dcterms:W3CDTF">2019-05-13T06:59:28Z</dcterms:created>
  <dcterms:modified xsi:type="dcterms:W3CDTF">2019-05-19T22:10:50Z</dcterms:modified>
</cp:coreProperties>
</file>